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0" r:id="rId1"/>
  </p:sldMasterIdLst>
  <p:notesMasterIdLst>
    <p:notesMasterId r:id="rId10"/>
  </p:notesMasterIdLst>
  <p:sldIdLst>
    <p:sldId id="316" r:id="rId2"/>
    <p:sldId id="320" r:id="rId3"/>
    <p:sldId id="324" r:id="rId4"/>
    <p:sldId id="321" r:id="rId5"/>
    <p:sldId id="323" r:id="rId6"/>
    <p:sldId id="322" r:id="rId7"/>
    <p:sldId id="318" r:id="rId8"/>
    <p:sldId id="319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18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91D"/>
    <a:srgbClr val="0079BF"/>
    <a:srgbClr val="0076B8"/>
    <a:srgbClr val="F3F3F3"/>
    <a:srgbClr val="378745"/>
    <a:srgbClr val="1E6F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78" autoAdjust="0"/>
    <p:restoredTop sz="94118" autoAdjust="0"/>
  </p:normalViewPr>
  <p:slideViewPr>
    <p:cSldViewPr snapToGrid="0" showGuides="1">
      <p:cViewPr varScale="1">
        <p:scale>
          <a:sx n="87" d="100"/>
          <a:sy n="87" d="100"/>
        </p:scale>
        <p:origin x="224" y="352"/>
      </p:cViewPr>
      <p:guideLst>
        <p:guide orient="horz" pos="2115"/>
        <p:guide pos="189"/>
      </p:guideLst>
    </p:cSldViewPr>
  </p:slideViewPr>
  <p:outlineViewPr>
    <p:cViewPr>
      <p:scale>
        <a:sx n="33" d="100"/>
        <a:sy n="33" d="100"/>
      </p:scale>
      <p:origin x="0" y="-382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04C32A-1463-4C7F-895C-2D10616D6042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D24666-325C-44BD-8B51-5ECFF9C64E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5531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D24666-325C-44BD-8B51-5ECFF9C64E9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24877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D24666-325C-44BD-8B51-5ECFF9C64E9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13889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D24666-325C-44BD-8B51-5ECFF9C64E9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10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0667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5368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48235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2676751" y="421122"/>
            <a:ext cx="9515249" cy="74962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3" hasCustomPrompt="1"/>
          </p:nvPr>
        </p:nvSpPr>
        <p:spPr>
          <a:xfrm>
            <a:off x="3448050" y="555003"/>
            <a:ext cx="6642780" cy="546661"/>
          </a:xfrm>
        </p:spPr>
        <p:txBody>
          <a:bodyPr anchor="ctr" anchorCtr="0"/>
          <a:lstStyle>
            <a:lvl1pPr marL="0" indent="0">
              <a:buFontTx/>
              <a:buNone/>
              <a:defRPr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在此处输入你需要的标题名称</a:t>
            </a:r>
          </a:p>
        </p:txBody>
      </p:sp>
      <p:sp>
        <p:nvSpPr>
          <p:cNvPr id="7" name="五边形 6"/>
          <p:cNvSpPr/>
          <p:nvPr userDrawn="1"/>
        </p:nvSpPr>
        <p:spPr>
          <a:xfrm>
            <a:off x="0" y="282575"/>
            <a:ext cx="3257550" cy="1026722"/>
          </a:xfrm>
          <a:prstGeom prst="homePlate">
            <a:avLst/>
          </a:prstGeom>
          <a:solidFill>
            <a:srgbClr val="00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149907" y="388715"/>
            <a:ext cx="2784548" cy="879235"/>
            <a:chOff x="1416158" y="1776709"/>
            <a:chExt cx="2425399" cy="765832"/>
          </a:xfrm>
        </p:grpSpPr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2" cstate="email">
              <a:biLevel thresh="2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073496" y="1840839"/>
              <a:ext cx="1768061" cy="637573"/>
            </a:xfrm>
            <a:prstGeom prst="rect">
              <a:avLst/>
            </a:prstGeom>
          </p:spPr>
        </p:pic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3" cstate="email">
              <a:biLevel thresh="2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16158" y="1776709"/>
              <a:ext cx="765832" cy="765832"/>
            </a:xfrm>
            <a:prstGeom prst="rect">
              <a:avLst/>
            </a:prstGeom>
          </p:spPr>
        </p:pic>
      </p:grpSp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830" t="-2596"/>
          <a:stretch/>
        </p:blipFill>
        <p:spPr>
          <a:xfrm>
            <a:off x="5961335" y="3846315"/>
            <a:ext cx="6230665" cy="3011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4966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orient="horz" pos="70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9716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9228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4903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03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6722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2935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370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6202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1AFAC5-B90C-4B96-85E4-A88208FBFD8F}" type="datetimeFigureOut">
              <a:rPr lang="zh-CN" altLang="en-US" smtClean="0"/>
              <a:t>2019/3/19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6772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1632" y="-52907"/>
            <a:ext cx="10101948" cy="6925656"/>
          </a:xfrm>
          <a:prstGeom prst="rect">
            <a:avLst/>
          </a:prstGeom>
        </p:spPr>
      </p:pic>
      <p:sp>
        <p:nvSpPr>
          <p:cNvPr id="5" name="梯形 4"/>
          <p:cNvSpPr/>
          <p:nvPr/>
        </p:nvSpPr>
        <p:spPr>
          <a:xfrm>
            <a:off x="-659603" y="-71200"/>
            <a:ext cx="9892094" cy="6943949"/>
          </a:xfrm>
          <a:custGeom>
            <a:avLst/>
            <a:gdLst>
              <a:gd name="connsiteX0" fmla="*/ 0 w 11772058"/>
              <a:gd name="connsiteY0" fmla="*/ 6943949 h 6943949"/>
              <a:gd name="connsiteX1" fmla="*/ 3145678 w 11772058"/>
              <a:gd name="connsiteY1" fmla="*/ 0 h 6943949"/>
              <a:gd name="connsiteX2" fmla="*/ 8626380 w 11772058"/>
              <a:gd name="connsiteY2" fmla="*/ 0 h 6943949"/>
              <a:gd name="connsiteX3" fmla="*/ 11772058 w 11772058"/>
              <a:gd name="connsiteY3" fmla="*/ 6943949 h 6943949"/>
              <a:gd name="connsiteX4" fmla="*/ 0 w 11772058"/>
              <a:gd name="connsiteY4" fmla="*/ 6943949 h 6943949"/>
              <a:gd name="connsiteX0" fmla="*/ 0 w 8781208"/>
              <a:gd name="connsiteY0" fmla="*/ 6924899 h 6943949"/>
              <a:gd name="connsiteX1" fmla="*/ 154828 w 8781208"/>
              <a:gd name="connsiteY1" fmla="*/ 0 h 6943949"/>
              <a:gd name="connsiteX2" fmla="*/ 5635530 w 8781208"/>
              <a:gd name="connsiteY2" fmla="*/ 0 h 6943949"/>
              <a:gd name="connsiteX3" fmla="*/ 8781208 w 8781208"/>
              <a:gd name="connsiteY3" fmla="*/ 6943949 h 6943949"/>
              <a:gd name="connsiteX4" fmla="*/ 0 w 8781208"/>
              <a:gd name="connsiteY4" fmla="*/ 6924899 h 6943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81208" h="6943949">
                <a:moveTo>
                  <a:pt x="0" y="6924899"/>
                </a:moveTo>
                <a:lnTo>
                  <a:pt x="154828" y="0"/>
                </a:lnTo>
                <a:lnTo>
                  <a:pt x="5635530" y="0"/>
                </a:lnTo>
                <a:lnTo>
                  <a:pt x="8781208" y="6943949"/>
                </a:lnTo>
                <a:lnTo>
                  <a:pt x="0" y="6924899"/>
                </a:lnTo>
                <a:close/>
              </a:path>
            </a:pathLst>
          </a:custGeom>
          <a:solidFill>
            <a:srgbClr val="F3F3F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-167669" y="2910578"/>
            <a:ext cx="742027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rgbClr val="0079BF"/>
                </a:solidFill>
                <a:latin typeface="方正粗宋简体" panose="03000509000000000000" pitchFamily="65" charset="-122"/>
                <a:ea typeface="方正粗宋简体" panose="03000509000000000000" pitchFamily="65" charset="-122"/>
              </a:rPr>
              <a:t>河海大学硕士毕业论文开题</a:t>
            </a:r>
          </a:p>
          <a:p>
            <a:pPr algn="ctr"/>
            <a:r>
              <a:rPr lang="en-US" altLang="zh-CN" sz="2400" b="1" dirty="0">
                <a:solidFill>
                  <a:srgbClr val="0079B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Introduction to </a:t>
            </a:r>
            <a:r>
              <a:rPr lang="en-US" altLang="zh-CN" sz="2400" b="1" dirty="0" err="1">
                <a:solidFill>
                  <a:srgbClr val="0079B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Hohai</a:t>
            </a:r>
            <a:r>
              <a:rPr lang="en-US" altLang="zh-CN" sz="2400" b="1" dirty="0">
                <a:solidFill>
                  <a:srgbClr val="0079B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University</a:t>
            </a:r>
            <a:endParaRPr lang="zh-CN" altLang="en-US" sz="2400" b="1" dirty="0">
              <a:solidFill>
                <a:srgbClr val="0079BF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8805726" y="162672"/>
            <a:ext cx="3250630" cy="1026403"/>
            <a:chOff x="1416158" y="1776709"/>
            <a:chExt cx="2425399" cy="765832"/>
          </a:xfrm>
        </p:grpSpPr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073496" y="1840839"/>
              <a:ext cx="1768061" cy="637573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16158" y="1776709"/>
              <a:ext cx="765832" cy="765832"/>
            </a:xfrm>
            <a:prstGeom prst="rect">
              <a:avLst/>
            </a:prstGeom>
          </p:spPr>
        </p:pic>
      </p:grpSp>
      <p:grpSp>
        <p:nvGrpSpPr>
          <p:cNvPr id="2" name="组合 1"/>
          <p:cNvGrpSpPr/>
          <p:nvPr/>
        </p:nvGrpSpPr>
        <p:grpSpPr>
          <a:xfrm>
            <a:off x="6781889" y="-737763"/>
            <a:ext cx="3056836" cy="8805565"/>
            <a:chOff x="5454529" y="-737763"/>
            <a:chExt cx="3056836" cy="8805565"/>
          </a:xfrm>
        </p:grpSpPr>
        <p:sp>
          <p:nvSpPr>
            <p:cNvPr id="8" name="梯形 7"/>
            <p:cNvSpPr/>
            <p:nvPr/>
          </p:nvSpPr>
          <p:spPr>
            <a:xfrm rot="3927978">
              <a:off x="3371909" y="1491500"/>
              <a:ext cx="6479682" cy="2021156"/>
            </a:xfrm>
            <a:custGeom>
              <a:avLst/>
              <a:gdLst>
                <a:gd name="connsiteX0" fmla="*/ 0 w 6821507"/>
                <a:gd name="connsiteY0" fmla="*/ 2021156 h 2021156"/>
                <a:gd name="connsiteX1" fmla="*/ 1209157 w 6821507"/>
                <a:gd name="connsiteY1" fmla="*/ 0 h 2021156"/>
                <a:gd name="connsiteX2" fmla="*/ 5612350 w 6821507"/>
                <a:gd name="connsiteY2" fmla="*/ 0 h 2021156"/>
                <a:gd name="connsiteX3" fmla="*/ 6821507 w 6821507"/>
                <a:gd name="connsiteY3" fmla="*/ 2021156 h 2021156"/>
                <a:gd name="connsiteX4" fmla="*/ 0 w 6821507"/>
                <a:gd name="connsiteY4" fmla="*/ 2021156 h 2021156"/>
                <a:gd name="connsiteX0" fmla="*/ 0 w 6479682"/>
                <a:gd name="connsiteY0" fmla="*/ 1982633 h 2021156"/>
                <a:gd name="connsiteX1" fmla="*/ 867332 w 6479682"/>
                <a:gd name="connsiteY1" fmla="*/ 0 h 2021156"/>
                <a:gd name="connsiteX2" fmla="*/ 5270525 w 6479682"/>
                <a:gd name="connsiteY2" fmla="*/ 0 h 2021156"/>
                <a:gd name="connsiteX3" fmla="*/ 6479682 w 6479682"/>
                <a:gd name="connsiteY3" fmla="*/ 2021156 h 2021156"/>
                <a:gd name="connsiteX4" fmla="*/ 0 w 6479682"/>
                <a:gd name="connsiteY4" fmla="*/ 1982633 h 202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79682" h="2021156">
                  <a:moveTo>
                    <a:pt x="0" y="1982633"/>
                  </a:moveTo>
                  <a:lnTo>
                    <a:pt x="867332" y="0"/>
                  </a:lnTo>
                  <a:lnTo>
                    <a:pt x="5270525" y="0"/>
                  </a:lnTo>
                  <a:lnTo>
                    <a:pt x="6479682" y="2021156"/>
                  </a:lnTo>
                  <a:lnTo>
                    <a:pt x="0" y="1982633"/>
                  </a:lnTo>
                  <a:close/>
                </a:path>
              </a:pathLst>
            </a:custGeom>
            <a:solidFill>
              <a:srgbClr val="0079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梯形 11"/>
            <p:cNvSpPr/>
            <p:nvPr/>
          </p:nvSpPr>
          <p:spPr>
            <a:xfrm rot="7416633">
              <a:off x="3371790" y="3943506"/>
              <a:ext cx="6207035" cy="2041558"/>
            </a:xfrm>
            <a:custGeom>
              <a:avLst/>
              <a:gdLst>
                <a:gd name="connsiteX0" fmla="*/ 0 w 6125145"/>
                <a:gd name="connsiteY0" fmla="*/ 2038803 h 2038803"/>
                <a:gd name="connsiteX1" fmla="*/ 1219714 w 6125145"/>
                <a:gd name="connsiteY1" fmla="*/ 0 h 2038803"/>
                <a:gd name="connsiteX2" fmla="*/ 4905431 w 6125145"/>
                <a:gd name="connsiteY2" fmla="*/ 0 h 2038803"/>
                <a:gd name="connsiteX3" fmla="*/ 6125145 w 6125145"/>
                <a:gd name="connsiteY3" fmla="*/ 2038803 h 2038803"/>
                <a:gd name="connsiteX4" fmla="*/ 0 w 6125145"/>
                <a:gd name="connsiteY4" fmla="*/ 2038803 h 2038803"/>
                <a:gd name="connsiteX0" fmla="*/ 0 w 6207035"/>
                <a:gd name="connsiteY0" fmla="*/ 2038803 h 2041558"/>
                <a:gd name="connsiteX1" fmla="*/ 1219714 w 6207035"/>
                <a:gd name="connsiteY1" fmla="*/ 0 h 2041558"/>
                <a:gd name="connsiteX2" fmla="*/ 4905431 w 6207035"/>
                <a:gd name="connsiteY2" fmla="*/ 0 h 2041558"/>
                <a:gd name="connsiteX3" fmla="*/ 6207035 w 6207035"/>
                <a:gd name="connsiteY3" fmla="*/ 2041558 h 2041558"/>
                <a:gd name="connsiteX4" fmla="*/ 0 w 6207035"/>
                <a:gd name="connsiteY4" fmla="*/ 2038803 h 2041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07035" h="2041558">
                  <a:moveTo>
                    <a:pt x="0" y="2038803"/>
                  </a:moveTo>
                  <a:lnTo>
                    <a:pt x="1219714" y="0"/>
                  </a:lnTo>
                  <a:lnTo>
                    <a:pt x="4905431" y="0"/>
                  </a:lnTo>
                  <a:lnTo>
                    <a:pt x="6207035" y="2041558"/>
                  </a:lnTo>
                  <a:lnTo>
                    <a:pt x="0" y="2038803"/>
                  </a:lnTo>
                  <a:close/>
                </a:path>
              </a:pathLst>
            </a:custGeom>
            <a:solidFill>
              <a:srgbClr val="0076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6715710" y="-148802"/>
              <a:ext cx="1795655" cy="4028662"/>
            </a:xfrm>
            <a:prstGeom prst="line">
              <a:avLst/>
            </a:prstGeom>
            <a:ln w="76200">
              <a:solidFill>
                <a:srgbClr val="0079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矩形 10"/>
          <p:cNvSpPr/>
          <p:nvPr/>
        </p:nvSpPr>
        <p:spPr>
          <a:xfrm>
            <a:off x="869254" y="4177930"/>
            <a:ext cx="4738259" cy="46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指导老师：</a:t>
            </a:r>
            <a:r>
              <a:rPr lang="en-US" altLang="zh-CN" sz="2000" b="1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altLang="en-US" sz="2000" b="1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秋叶  汇报人：阿建</a:t>
            </a:r>
          </a:p>
        </p:txBody>
      </p:sp>
    </p:spTree>
    <p:extLst>
      <p:ext uri="{BB962C8B-B14F-4D97-AF65-F5344CB8AC3E}">
        <p14:creationId xmlns:p14="http://schemas.microsoft.com/office/powerpoint/2010/main" val="722758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平行四边形 26"/>
          <p:cNvSpPr/>
          <p:nvPr/>
        </p:nvSpPr>
        <p:spPr>
          <a:xfrm>
            <a:off x="1" y="0"/>
            <a:ext cx="3478214" cy="6858000"/>
          </a:xfrm>
          <a:prstGeom prst="parallelogram">
            <a:avLst>
              <a:gd name="adj" fmla="val 32668"/>
            </a:avLst>
          </a:prstGeom>
          <a:solidFill>
            <a:srgbClr val="00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896143" y="579315"/>
            <a:ext cx="2394674" cy="1306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en-US" altLang="zh-CN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CONTESTS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9528307" y="344099"/>
            <a:ext cx="2207560" cy="697048"/>
            <a:chOff x="1416158" y="1776709"/>
            <a:chExt cx="2425399" cy="765832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073496" y="1840839"/>
              <a:ext cx="1768061" cy="637573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16158" y="1776709"/>
              <a:ext cx="765832" cy="765832"/>
            </a:xfrm>
            <a:prstGeom prst="rect">
              <a:avLst/>
            </a:prstGeom>
          </p:spPr>
        </p:pic>
      </p:grpSp>
      <p:grpSp>
        <p:nvGrpSpPr>
          <p:cNvPr id="30" name="组合 29"/>
          <p:cNvGrpSpPr/>
          <p:nvPr/>
        </p:nvGrpSpPr>
        <p:grpSpPr>
          <a:xfrm>
            <a:off x="3595617" y="2603786"/>
            <a:ext cx="4884184" cy="1041707"/>
            <a:chOff x="6346509" y="1960043"/>
            <a:chExt cx="4884184" cy="1041707"/>
          </a:xfrm>
        </p:grpSpPr>
        <p:sp>
          <p:nvSpPr>
            <p:cNvPr id="34" name="文本框 33"/>
            <p:cNvSpPr txBox="1"/>
            <p:nvPr/>
          </p:nvSpPr>
          <p:spPr>
            <a:xfrm>
              <a:off x="6346509" y="1960043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endParaRPr lang="zh-CN" altLang="en-US" sz="4800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接连接符 34"/>
            <p:cNvCxnSpPr/>
            <p:nvPr/>
          </p:nvCxnSpPr>
          <p:spPr>
            <a:xfrm flipH="1">
              <a:off x="6543677" y="2140750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文本框 35"/>
            <p:cNvSpPr txBox="1"/>
            <p:nvPr/>
          </p:nvSpPr>
          <p:spPr>
            <a:xfrm>
              <a:off x="6991352" y="2416975"/>
              <a:ext cx="42393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研究背景和意义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720773" y="2603786"/>
            <a:ext cx="4884184" cy="1041707"/>
            <a:chOff x="6346509" y="3007646"/>
            <a:chExt cx="4884184" cy="1041707"/>
          </a:xfrm>
        </p:grpSpPr>
        <p:sp>
          <p:nvSpPr>
            <p:cNvPr id="38" name="文本框 37"/>
            <p:cNvSpPr txBox="1"/>
            <p:nvPr/>
          </p:nvSpPr>
          <p:spPr>
            <a:xfrm>
              <a:off x="6346509" y="3007646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endParaRPr lang="zh-CN" altLang="en-US" sz="4800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39" name="直接连接符 38"/>
            <p:cNvCxnSpPr/>
            <p:nvPr/>
          </p:nvCxnSpPr>
          <p:spPr>
            <a:xfrm flipH="1">
              <a:off x="6543677" y="3188353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6991352" y="3464578"/>
              <a:ext cx="42393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模型构建及分析</a:t>
              </a:r>
              <a:endParaRPr lang="en-US" altLang="zh-CN" sz="3200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3595617" y="3721237"/>
            <a:ext cx="4884184" cy="1041707"/>
            <a:chOff x="6346509" y="4055249"/>
            <a:chExt cx="4884184" cy="1041707"/>
          </a:xfrm>
        </p:grpSpPr>
        <p:sp>
          <p:nvSpPr>
            <p:cNvPr id="42" name="文本框 41"/>
            <p:cNvSpPr txBox="1"/>
            <p:nvPr/>
          </p:nvSpPr>
          <p:spPr>
            <a:xfrm>
              <a:off x="6346509" y="4055249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endParaRPr lang="zh-CN" altLang="en-US" sz="4800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43" name="直接连接符 42"/>
            <p:cNvCxnSpPr/>
            <p:nvPr/>
          </p:nvCxnSpPr>
          <p:spPr>
            <a:xfrm flipH="1">
              <a:off x="6543677" y="4235956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本框 43"/>
            <p:cNvSpPr txBox="1"/>
            <p:nvPr/>
          </p:nvSpPr>
          <p:spPr>
            <a:xfrm>
              <a:off x="6991352" y="4512181"/>
              <a:ext cx="42393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模型实证分析</a:t>
              </a:r>
              <a:endParaRPr lang="en-US" altLang="zh-CN" sz="3200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7720773" y="3721237"/>
            <a:ext cx="4884184" cy="1041707"/>
            <a:chOff x="6346509" y="5102851"/>
            <a:chExt cx="4884184" cy="1041707"/>
          </a:xfrm>
        </p:grpSpPr>
        <p:sp>
          <p:nvSpPr>
            <p:cNvPr id="46" name="文本框 45"/>
            <p:cNvSpPr txBox="1"/>
            <p:nvPr/>
          </p:nvSpPr>
          <p:spPr>
            <a:xfrm>
              <a:off x="6346509" y="5102851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4</a:t>
              </a:r>
              <a:endParaRPr lang="zh-CN" altLang="en-US" sz="4800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50" name="直接连接符 49"/>
            <p:cNvCxnSpPr/>
            <p:nvPr/>
          </p:nvCxnSpPr>
          <p:spPr>
            <a:xfrm flipH="1">
              <a:off x="6543677" y="5283558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文本框 53"/>
            <p:cNvSpPr txBox="1"/>
            <p:nvPr/>
          </p:nvSpPr>
          <p:spPr>
            <a:xfrm>
              <a:off x="6991352" y="5559783"/>
              <a:ext cx="42393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结论和展望</a:t>
              </a: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3595617" y="4764323"/>
            <a:ext cx="4884184" cy="1041707"/>
            <a:chOff x="6346509" y="5102851"/>
            <a:chExt cx="4884184" cy="1041707"/>
          </a:xfrm>
        </p:grpSpPr>
        <p:sp>
          <p:nvSpPr>
            <p:cNvPr id="64" name="文本框 63"/>
            <p:cNvSpPr txBox="1"/>
            <p:nvPr/>
          </p:nvSpPr>
          <p:spPr>
            <a:xfrm>
              <a:off x="6346509" y="5102851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5</a:t>
              </a:r>
              <a:endParaRPr lang="zh-CN" altLang="en-US" sz="4800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65" name="直接连接符 64"/>
            <p:cNvCxnSpPr/>
            <p:nvPr/>
          </p:nvCxnSpPr>
          <p:spPr>
            <a:xfrm flipH="1">
              <a:off x="6543677" y="5283558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文本框 65"/>
            <p:cNvSpPr txBox="1"/>
            <p:nvPr/>
          </p:nvSpPr>
          <p:spPr>
            <a:xfrm>
              <a:off x="6991352" y="5559783"/>
              <a:ext cx="42393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参考文献与致谢</a:t>
              </a:r>
            </a:p>
          </p:txBody>
        </p:sp>
      </p:grpSp>
      <p:sp>
        <p:nvSpPr>
          <p:cNvPr id="67" name="文本框 66"/>
          <p:cNvSpPr txBox="1"/>
          <p:nvPr/>
        </p:nvSpPr>
        <p:spPr>
          <a:xfrm>
            <a:off x="3595617" y="1268072"/>
            <a:ext cx="77366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400" dirty="0">
                <a:solidFill>
                  <a:srgbClr val="0079BF"/>
                </a:solidFill>
                <a:latin typeface="方正粗宋简体" panose="03000509000000000000" pitchFamily="65" charset="-122"/>
                <a:ea typeface="方正粗宋简体" panose="03000509000000000000" pitchFamily="65" charset="-122"/>
              </a:rPr>
              <a:t>河海大学硕士毕业论文开题</a:t>
            </a:r>
            <a:endParaRPr lang="en-US" altLang="zh-CN" sz="4400" dirty="0">
              <a:solidFill>
                <a:srgbClr val="0079BF"/>
              </a:solidFill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26045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3907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平行四边形 26"/>
          <p:cNvSpPr/>
          <p:nvPr/>
        </p:nvSpPr>
        <p:spPr>
          <a:xfrm>
            <a:off x="1" y="0"/>
            <a:ext cx="3478214" cy="6858000"/>
          </a:xfrm>
          <a:prstGeom prst="parallelogram">
            <a:avLst>
              <a:gd name="adj" fmla="val 32668"/>
            </a:avLst>
          </a:prstGeom>
          <a:solidFill>
            <a:srgbClr val="00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896143" y="579315"/>
            <a:ext cx="2394674" cy="1306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en-US" altLang="zh-CN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CONTESTS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9528307" y="344099"/>
            <a:ext cx="2207560" cy="697048"/>
            <a:chOff x="1416158" y="1776709"/>
            <a:chExt cx="2425399" cy="765832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073496" y="1840839"/>
              <a:ext cx="1768061" cy="637573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16158" y="1776709"/>
              <a:ext cx="765832" cy="765832"/>
            </a:xfrm>
            <a:prstGeom prst="rect">
              <a:avLst/>
            </a:prstGeom>
          </p:spPr>
        </p:pic>
      </p:grpSp>
      <p:grpSp>
        <p:nvGrpSpPr>
          <p:cNvPr id="30" name="组合 29"/>
          <p:cNvGrpSpPr/>
          <p:nvPr/>
        </p:nvGrpSpPr>
        <p:grpSpPr>
          <a:xfrm>
            <a:off x="3595617" y="2603786"/>
            <a:ext cx="4884184" cy="1041707"/>
            <a:chOff x="6346509" y="1960043"/>
            <a:chExt cx="4884184" cy="1041707"/>
          </a:xfrm>
        </p:grpSpPr>
        <p:sp>
          <p:nvSpPr>
            <p:cNvPr id="34" name="文本框 33"/>
            <p:cNvSpPr txBox="1"/>
            <p:nvPr/>
          </p:nvSpPr>
          <p:spPr>
            <a:xfrm>
              <a:off x="6346509" y="1960043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endParaRPr lang="zh-CN" altLang="en-US" sz="4800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接连接符 34"/>
            <p:cNvCxnSpPr/>
            <p:nvPr/>
          </p:nvCxnSpPr>
          <p:spPr>
            <a:xfrm flipH="1">
              <a:off x="6543677" y="2140750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文本框 35"/>
            <p:cNvSpPr txBox="1"/>
            <p:nvPr/>
          </p:nvSpPr>
          <p:spPr>
            <a:xfrm>
              <a:off x="6991352" y="2416975"/>
              <a:ext cx="42393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研究背景和意义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720773" y="2603786"/>
            <a:ext cx="4884184" cy="1041707"/>
            <a:chOff x="6346509" y="3007646"/>
            <a:chExt cx="4884184" cy="1041707"/>
          </a:xfrm>
        </p:grpSpPr>
        <p:sp>
          <p:nvSpPr>
            <p:cNvPr id="38" name="文本框 37"/>
            <p:cNvSpPr txBox="1"/>
            <p:nvPr/>
          </p:nvSpPr>
          <p:spPr>
            <a:xfrm>
              <a:off x="6346509" y="3007646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endPara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39" name="直接连接符 38"/>
            <p:cNvCxnSpPr/>
            <p:nvPr/>
          </p:nvCxnSpPr>
          <p:spPr>
            <a:xfrm flipH="1">
              <a:off x="6543677" y="3188353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6991352" y="3464578"/>
              <a:ext cx="42393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模型构建及分析</a:t>
              </a:r>
              <a:endPara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3595617" y="3721237"/>
            <a:ext cx="4884184" cy="1041707"/>
            <a:chOff x="6346509" y="4055249"/>
            <a:chExt cx="4884184" cy="1041707"/>
          </a:xfrm>
        </p:grpSpPr>
        <p:sp>
          <p:nvSpPr>
            <p:cNvPr id="42" name="文本框 41"/>
            <p:cNvSpPr txBox="1"/>
            <p:nvPr/>
          </p:nvSpPr>
          <p:spPr>
            <a:xfrm>
              <a:off x="6346509" y="4055249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endPara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43" name="直接连接符 42"/>
            <p:cNvCxnSpPr/>
            <p:nvPr/>
          </p:nvCxnSpPr>
          <p:spPr>
            <a:xfrm flipH="1">
              <a:off x="6543677" y="4235956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本框 43"/>
            <p:cNvSpPr txBox="1"/>
            <p:nvPr/>
          </p:nvSpPr>
          <p:spPr>
            <a:xfrm>
              <a:off x="6991352" y="4512181"/>
              <a:ext cx="42393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模型实证分析</a:t>
              </a:r>
              <a:endPara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7720773" y="3721237"/>
            <a:ext cx="4884184" cy="1041707"/>
            <a:chOff x="6346509" y="5102851"/>
            <a:chExt cx="4884184" cy="1041707"/>
          </a:xfrm>
        </p:grpSpPr>
        <p:sp>
          <p:nvSpPr>
            <p:cNvPr id="46" name="文本框 45"/>
            <p:cNvSpPr txBox="1"/>
            <p:nvPr/>
          </p:nvSpPr>
          <p:spPr>
            <a:xfrm>
              <a:off x="6346509" y="5102851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4</a:t>
              </a:r>
              <a:endPara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50" name="直接连接符 49"/>
            <p:cNvCxnSpPr/>
            <p:nvPr/>
          </p:nvCxnSpPr>
          <p:spPr>
            <a:xfrm flipH="1">
              <a:off x="6543677" y="5283558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文本框 53"/>
            <p:cNvSpPr txBox="1"/>
            <p:nvPr/>
          </p:nvSpPr>
          <p:spPr>
            <a:xfrm>
              <a:off x="6991352" y="5559783"/>
              <a:ext cx="42393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结论和展望</a:t>
              </a: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3595617" y="4764323"/>
            <a:ext cx="4884184" cy="1041707"/>
            <a:chOff x="6346509" y="5102851"/>
            <a:chExt cx="4884184" cy="1041707"/>
          </a:xfrm>
        </p:grpSpPr>
        <p:sp>
          <p:nvSpPr>
            <p:cNvPr id="64" name="文本框 63"/>
            <p:cNvSpPr txBox="1"/>
            <p:nvPr/>
          </p:nvSpPr>
          <p:spPr>
            <a:xfrm>
              <a:off x="6346509" y="5102851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5</a:t>
              </a:r>
              <a:endPara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65" name="直接连接符 64"/>
            <p:cNvCxnSpPr/>
            <p:nvPr/>
          </p:nvCxnSpPr>
          <p:spPr>
            <a:xfrm flipH="1">
              <a:off x="6543677" y="5283558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文本框 65"/>
            <p:cNvSpPr txBox="1"/>
            <p:nvPr/>
          </p:nvSpPr>
          <p:spPr>
            <a:xfrm>
              <a:off x="6991352" y="5559783"/>
              <a:ext cx="42393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参考文献与致谢</a:t>
              </a:r>
            </a:p>
          </p:txBody>
        </p:sp>
      </p:grpSp>
      <p:sp>
        <p:nvSpPr>
          <p:cNvPr id="67" name="文本框 66"/>
          <p:cNvSpPr txBox="1"/>
          <p:nvPr/>
        </p:nvSpPr>
        <p:spPr>
          <a:xfrm>
            <a:off x="3595617" y="1268072"/>
            <a:ext cx="77366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400" dirty="0">
                <a:solidFill>
                  <a:srgbClr val="0079BF"/>
                </a:solidFill>
                <a:latin typeface="方正粗宋简体" panose="03000509000000000000" pitchFamily="65" charset="-122"/>
                <a:ea typeface="方正粗宋简体" panose="03000509000000000000" pitchFamily="65" charset="-122"/>
              </a:rPr>
              <a:t>河海大学硕士毕业论文答辩</a:t>
            </a:r>
            <a:endParaRPr lang="en-US" altLang="zh-CN" sz="4400" dirty="0">
              <a:solidFill>
                <a:srgbClr val="0079BF"/>
              </a:solidFill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78291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5773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平行四边形 26"/>
          <p:cNvSpPr/>
          <p:nvPr/>
        </p:nvSpPr>
        <p:spPr>
          <a:xfrm>
            <a:off x="1" y="0"/>
            <a:ext cx="3478214" cy="6858000"/>
          </a:xfrm>
          <a:prstGeom prst="parallelogram">
            <a:avLst>
              <a:gd name="adj" fmla="val 32668"/>
            </a:avLst>
          </a:prstGeom>
          <a:solidFill>
            <a:srgbClr val="00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896143" y="579315"/>
            <a:ext cx="2394674" cy="1306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en-US" altLang="zh-CN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CONTESTS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9528307" y="344099"/>
            <a:ext cx="2207560" cy="697048"/>
            <a:chOff x="1416158" y="1776709"/>
            <a:chExt cx="2425399" cy="765832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073496" y="1840839"/>
              <a:ext cx="1768061" cy="637573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16158" y="1776709"/>
              <a:ext cx="765832" cy="765832"/>
            </a:xfrm>
            <a:prstGeom prst="rect">
              <a:avLst/>
            </a:prstGeom>
          </p:spPr>
        </p:pic>
      </p:grpSp>
      <p:grpSp>
        <p:nvGrpSpPr>
          <p:cNvPr id="30" name="组合 29"/>
          <p:cNvGrpSpPr/>
          <p:nvPr/>
        </p:nvGrpSpPr>
        <p:grpSpPr>
          <a:xfrm>
            <a:off x="3595617" y="2603786"/>
            <a:ext cx="4884184" cy="1041707"/>
            <a:chOff x="6346509" y="1960043"/>
            <a:chExt cx="4884184" cy="1041707"/>
          </a:xfrm>
        </p:grpSpPr>
        <p:sp>
          <p:nvSpPr>
            <p:cNvPr id="34" name="文本框 33"/>
            <p:cNvSpPr txBox="1"/>
            <p:nvPr/>
          </p:nvSpPr>
          <p:spPr>
            <a:xfrm>
              <a:off x="6346509" y="1960043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endPara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35" name="直接连接符 34"/>
            <p:cNvCxnSpPr/>
            <p:nvPr/>
          </p:nvCxnSpPr>
          <p:spPr>
            <a:xfrm flipH="1">
              <a:off x="6543677" y="2140750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文本框 35"/>
            <p:cNvSpPr txBox="1"/>
            <p:nvPr/>
          </p:nvSpPr>
          <p:spPr>
            <a:xfrm>
              <a:off x="6991352" y="2416975"/>
              <a:ext cx="42393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研究背景和意义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720773" y="2603786"/>
            <a:ext cx="4884184" cy="1041707"/>
            <a:chOff x="6346509" y="3007646"/>
            <a:chExt cx="4884184" cy="1041707"/>
          </a:xfrm>
        </p:grpSpPr>
        <p:sp>
          <p:nvSpPr>
            <p:cNvPr id="38" name="文本框 37"/>
            <p:cNvSpPr txBox="1"/>
            <p:nvPr/>
          </p:nvSpPr>
          <p:spPr>
            <a:xfrm>
              <a:off x="6346509" y="3007646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endParaRPr lang="zh-CN" altLang="en-US" sz="4800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39" name="直接连接符 38"/>
            <p:cNvCxnSpPr/>
            <p:nvPr/>
          </p:nvCxnSpPr>
          <p:spPr>
            <a:xfrm flipH="1">
              <a:off x="6543677" y="3188353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6991352" y="3464578"/>
              <a:ext cx="42393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0079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模型构建及分析</a:t>
              </a:r>
              <a:endParaRPr lang="en-US" altLang="zh-CN" sz="3200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3595617" y="3721237"/>
            <a:ext cx="4884184" cy="1041707"/>
            <a:chOff x="6346509" y="4055249"/>
            <a:chExt cx="4884184" cy="1041707"/>
          </a:xfrm>
        </p:grpSpPr>
        <p:sp>
          <p:nvSpPr>
            <p:cNvPr id="42" name="文本框 41"/>
            <p:cNvSpPr txBox="1"/>
            <p:nvPr/>
          </p:nvSpPr>
          <p:spPr>
            <a:xfrm>
              <a:off x="6346509" y="4055249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endPara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43" name="直接连接符 42"/>
            <p:cNvCxnSpPr/>
            <p:nvPr/>
          </p:nvCxnSpPr>
          <p:spPr>
            <a:xfrm flipH="1">
              <a:off x="6543677" y="4235956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本框 43"/>
            <p:cNvSpPr txBox="1"/>
            <p:nvPr/>
          </p:nvSpPr>
          <p:spPr>
            <a:xfrm>
              <a:off x="6991352" y="4512181"/>
              <a:ext cx="42393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模型实证分析</a:t>
              </a:r>
              <a:endPara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7720773" y="3721237"/>
            <a:ext cx="4884184" cy="1041707"/>
            <a:chOff x="6346509" y="5102851"/>
            <a:chExt cx="4884184" cy="1041707"/>
          </a:xfrm>
        </p:grpSpPr>
        <p:sp>
          <p:nvSpPr>
            <p:cNvPr id="46" name="文本框 45"/>
            <p:cNvSpPr txBox="1"/>
            <p:nvPr/>
          </p:nvSpPr>
          <p:spPr>
            <a:xfrm>
              <a:off x="6346509" y="5102851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4</a:t>
              </a:r>
              <a:endPara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50" name="直接连接符 49"/>
            <p:cNvCxnSpPr/>
            <p:nvPr/>
          </p:nvCxnSpPr>
          <p:spPr>
            <a:xfrm flipH="1">
              <a:off x="6543677" y="5283558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文本框 53"/>
            <p:cNvSpPr txBox="1"/>
            <p:nvPr/>
          </p:nvSpPr>
          <p:spPr>
            <a:xfrm>
              <a:off x="6991352" y="5559783"/>
              <a:ext cx="42393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结论和展望</a:t>
              </a: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3595617" y="4764323"/>
            <a:ext cx="4884184" cy="1041707"/>
            <a:chOff x="6346509" y="5102851"/>
            <a:chExt cx="4884184" cy="1041707"/>
          </a:xfrm>
        </p:grpSpPr>
        <p:sp>
          <p:nvSpPr>
            <p:cNvPr id="64" name="文本框 63"/>
            <p:cNvSpPr txBox="1"/>
            <p:nvPr/>
          </p:nvSpPr>
          <p:spPr>
            <a:xfrm>
              <a:off x="6346509" y="5102851"/>
              <a:ext cx="54534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5</a:t>
              </a:r>
              <a:endParaRPr lang="zh-CN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65" name="直接连接符 64"/>
            <p:cNvCxnSpPr/>
            <p:nvPr/>
          </p:nvCxnSpPr>
          <p:spPr>
            <a:xfrm flipH="1">
              <a:off x="6543677" y="5283558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文本框 65"/>
            <p:cNvSpPr txBox="1"/>
            <p:nvPr/>
          </p:nvSpPr>
          <p:spPr>
            <a:xfrm>
              <a:off x="6991352" y="5559783"/>
              <a:ext cx="42393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参考文献与致谢</a:t>
              </a:r>
            </a:p>
          </p:txBody>
        </p:sp>
      </p:grpSp>
      <p:sp>
        <p:nvSpPr>
          <p:cNvPr id="67" name="文本框 66"/>
          <p:cNvSpPr txBox="1"/>
          <p:nvPr/>
        </p:nvSpPr>
        <p:spPr>
          <a:xfrm>
            <a:off x="3595617" y="1268072"/>
            <a:ext cx="77366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400" dirty="0">
                <a:solidFill>
                  <a:srgbClr val="0079BF"/>
                </a:solidFill>
                <a:latin typeface="方正粗宋简体" panose="03000509000000000000" pitchFamily="65" charset="-122"/>
                <a:ea typeface="方正粗宋简体" panose="03000509000000000000" pitchFamily="65" charset="-122"/>
              </a:rPr>
              <a:t>河海大学硕士毕业论文答辩</a:t>
            </a:r>
            <a:endParaRPr lang="en-US" altLang="zh-CN" sz="4400" dirty="0">
              <a:solidFill>
                <a:srgbClr val="0079BF"/>
              </a:solidFill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0701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6533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830" t="-2596"/>
          <a:stretch/>
        </p:blipFill>
        <p:spPr>
          <a:xfrm>
            <a:off x="5961335" y="3846315"/>
            <a:ext cx="6230665" cy="301168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2349000"/>
            <a:ext cx="8763000" cy="2160000"/>
          </a:xfrm>
          <a:prstGeom prst="rect">
            <a:avLst/>
          </a:prstGeom>
          <a:solidFill>
            <a:srgbClr val="00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34440" y="2797314"/>
            <a:ext cx="7239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谢谢聆听！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234440" y="3642360"/>
            <a:ext cx="723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Thanks for listening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！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3307080" y="3566160"/>
            <a:ext cx="516636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8831013" y="2672683"/>
            <a:ext cx="1868405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zh-CN" altLang="en-US" sz="2000" b="1" dirty="0">
                <a:solidFill>
                  <a:srgbClr val="0076B8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阿建</a:t>
            </a:r>
            <a:endParaRPr lang="en-US" altLang="zh-CN" sz="2000" b="1" dirty="0">
              <a:solidFill>
                <a:srgbClr val="0076B8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r>
              <a:rPr lang="zh-CN" altLang="en-US" sz="2000" dirty="0">
                <a:solidFill>
                  <a:srgbClr val="0076B8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港口海岸与近海工程学院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 cstate="email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9813" y="2566003"/>
            <a:ext cx="1725994" cy="1725994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10767432" y="2349000"/>
            <a:ext cx="1424568" cy="2160000"/>
          </a:xfrm>
          <a:prstGeom prst="rect">
            <a:avLst/>
          </a:prstGeom>
          <a:solidFill>
            <a:srgbClr val="00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831013" y="3862864"/>
            <a:ext cx="186840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基于</a:t>
            </a:r>
            <a:r>
              <a:rPr lang="en-GB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XXXXXX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模型的</a:t>
            </a:r>
            <a:r>
              <a:rPr lang="en-GB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XXXX</a:t>
            </a: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高大上研究</a:t>
            </a:r>
          </a:p>
        </p:txBody>
      </p:sp>
    </p:spTree>
    <p:extLst>
      <p:ext uri="{BB962C8B-B14F-4D97-AF65-F5344CB8AC3E}">
        <p14:creationId xmlns:p14="http://schemas.microsoft.com/office/powerpoint/2010/main" val="24944768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341</TotalTime>
  <Words>147</Words>
  <Application>Microsoft Macintosh PowerPoint</Application>
  <PresentationFormat>宽屏</PresentationFormat>
  <Paragraphs>50</Paragraphs>
  <Slides>8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6" baseType="lpstr">
      <vt:lpstr>等线</vt:lpstr>
      <vt:lpstr>方正粗宋简体</vt:lpstr>
      <vt:lpstr>微软雅黑</vt:lpstr>
      <vt:lpstr>Arial</vt:lpstr>
      <vt:lpstr>Calibri</vt:lpstr>
      <vt:lpstr>Calibri Light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顾建</dc:creator>
  <cp:lastModifiedBy>陆 佳民</cp:lastModifiedBy>
  <cp:revision>114</cp:revision>
  <dcterms:created xsi:type="dcterms:W3CDTF">2015-11-22T14:34:47Z</dcterms:created>
  <dcterms:modified xsi:type="dcterms:W3CDTF">2019-03-19T15:13:39Z</dcterms:modified>
</cp:coreProperties>
</file>

<file path=docProps/thumbnail.jpeg>
</file>